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2" r:id="rId4"/>
    <p:sldId id="258" r:id="rId5"/>
    <p:sldId id="259" r:id="rId6"/>
    <p:sldId id="260" r:id="rId7"/>
    <p:sldId id="264" r:id="rId8"/>
    <p:sldId id="268" r:id="rId9"/>
    <p:sldId id="266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01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31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50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76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20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80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64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77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56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54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68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E1B18-6DEC-485A-B91C-80E47132C3C4}" type="datetimeFigureOut">
              <a:rPr lang="zh-CN" altLang="en-US" smtClean="0"/>
              <a:t>2017/6/3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D7AFE-2BC9-4694-B503-B51B835DB4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194931" y="1616660"/>
            <a:ext cx="79560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err="1">
                <a:solidFill>
                  <a:schemeClr val="bg1"/>
                </a:solidFill>
                <a:latin typeface="Arial" panose="020B0604020202020204" pitchFamily="34" charset="0"/>
                <a:ea typeface="方正超粗黑_GBK" panose="03000509000000000000" pitchFamily="65" charset="-122"/>
                <a:cs typeface="Arial" panose="020B0604020202020204" pitchFamily="34" charset="0"/>
              </a:rPr>
              <a:t>IHome</a:t>
            </a:r>
            <a:r>
              <a:rPr lang="zh-CN" altLang="en-US" sz="54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智能家居管理系统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67392" y="3201928"/>
            <a:ext cx="3467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杯暨硬件课设答辩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85" y="141235"/>
            <a:ext cx="1377815" cy="5425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185" y="152390"/>
            <a:ext cx="1283222" cy="55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91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2373" y="1252279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800" b="1" dirty="0">
                <a:solidFill>
                  <a:srgbClr val="0070C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汪小燕老师</a:t>
            </a: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1841197" y="2098915"/>
            <a:ext cx="1538883" cy="21505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000" b="1" dirty="0">
                <a:solidFill>
                  <a:srgbClr val="00B0F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我的队友</a:t>
            </a:r>
          </a:p>
          <a:p>
            <a:endParaRPr lang="zh-CN" altLang="en-US" sz="4800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4803" y="13198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861607" y="221228"/>
            <a:ext cx="4607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9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3589" y="221228"/>
            <a:ext cx="3242741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400" dirty="0"/>
              <a:t>	</a:t>
            </a:r>
            <a:r>
              <a:rPr lang="zh-CN" altLang="en-US" sz="4400" dirty="0"/>
              <a:t>致谢</a:t>
            </a:r>
          </a:p>
        </p:txBody>
      </p:sp>
      <p:sp>
        <p:nvSpPr>
          <p:cNvPr id="7" name="文本框 6"/>
          <p:cNvSpPr txBox="1"/>
          <p:nvPr/>
        </p:nvSpPr>
        <p:spPr>
          <a:xfrm rot="16200000">
            <a:off x="4980434" y="1314901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3200" dirty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其他智能家居组的同学</a:t>
            </a:r>
          </a:p>
          <a:p>
            <a:endParaRPr lang="zh-CN" altLang="en-US" sz="4800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200000">
            <a:off x="5705106" y="4633276"/>
            <a:ext cx="1538883" cy="11214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000" b="1" dirty="0">
                <a:solidFill>
                  <a:srgbClr val="00B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自己</a:t>
            </a:r>
          </a:p>
          <a:p>
            <a:endParaRPr lang="zh-CN" altLang="en-US" sz="4800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7799451" y="1177421"/>
            <a:ext cx="1354217" cy="60897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CC2530</a:t>
            </a:r>
            <a:r>
              <a:rPr kumimoji="1"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技术交流群里热心的技术大牛</a:t>
            </a:r>
          </a:p>
          <a:p>
            <a:endParaRPr lang="zh-CN" altLang="en-US" sz="4800" dirty="0">
              <a:solidFill>
                <a:srgbClr val="1C86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8606" y="4061638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000" b="1" dirty="0">
                <a:solidFill>
                  <a:srgbClr val="92D05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授人以鱼且授人以渔的淘宝卖家</a:t>
            </a:r>
          </a:p>
        </p:txBody>
      </p:sp>
      <p:sp>
        <p:nvSpPr>
          <p:cNvPr id="4" name="矩形 3"/>
          <p:cNvSpPr/>
          <p:nvPr/>
        </p:nvSpPr>
        <p:spPr>
          <a:xfrm>
            <a:off x="9041652" y="5917253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000" b="1" dirty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-The</a:t>
            </a:r>
            <a:r>
              <a:rPr kumimoji="1" lang="zh-CN" altLang="en-US" sz="4000" b="1" dirty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 </a:t>
            </a:r>
            <a:r>
              <a:rPr kumimoji="1" lang="en-US" altLang="zh-CN" sz="4000" b="1" dirty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End</a:t>
            </a:r>
          </a:p>
        </p:txBody>
      </p:sp>
      <p:sp>
        <p:nvSpPr>
          <p:cNvPr id="5" name="矩形 4"/>
          <p:cNvSpPr/>
          <p:nvPr/>
        </p:nvSpPr>
        <p:spPr>
          <a:xfrm>
            <a:off x="6174805" y="1640989"/>
            <a:ext cx="57522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4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提供展示平台的</a:t>
            </a:r>
            <a:r>
              <a:rPr kumimoji="1" lang="en-US" altLang="zh-CN" sz="4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TI</a:t>
            </a:r>
            <a:r>
              <a:rPr kumimoji="1" lang="zh-CN" altLang="en-US" sz="4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</a:t>
            </a:r>
          </a:p>
        </p:txBody>
      </p:sp>
    </p:spTree>
    <p:extLst>
      <p:ext uri="{BB962C8B-B14F-4D97-AF65-F5344CB8AC3E}">
        <p14:creationId xmlns:p14="http://schemas.microsoft.com/office/powerpoint/2010/main" val="2999922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 rot="16200000">
            <a:off x="4896868" y="-42884"/>
            <a:ext cx="2154436" cy="65877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智能家居市场很热，相关资料丰富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市场上的智能家居还不够智能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可供选择的模块种类丰富，便于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设计具有特色家居管理系统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4803" y="13198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861608" y="221228"/>
            <a:ext cx="276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1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94949" y="285379"/>
            <a:ext cx="4375328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选题背景与意义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1651932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20562" y="197645"/>
            <a:ext cx="417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2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06791" y="44589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设计目标</a:t>
            </a:r>
          </a:p>
        </p:txBody>
      </p:sp>
      <p:sp>
        <p:nvSpPr>
          <p:cNvPr id="13" name="矩形 12"/>
          <p:cNvSpPr/>
          <p:nvPr/>
        </p:nvSpPr>
        <p:spPr>
          <a:xfrm>
            <a:off x="1237664" y="1916113"/>
            <a:ext cx="4656547" cy="2646289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268357" y="1916112"/>
            <a:ext cx="4662240" cy="264629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596774" y="2455397"/>
            <a:ext cx="553998" cy="2107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基本功能</a:t>
            </a:r>
          </a:p>
        </p:txBody>
      </p:sp>
      <p:sp>
        <p:nvSpPr>
          <p:cNvPr id="7" name="文本框 6"/>
          <p:cNvSpPr txBox="1"/>
          <p:nvPr/>
        </p:nvSpPr>
        <p:spPr>
          <a:xfrm rot="16200000">
            <a:off x="3445975" y="1223627"/>
            <a:ext cx="1846659" cy="41501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zh-CN" dirty="0">
                <a:solidFill>
                  <a:srgbClr val="0070C0"/>
                </a:solidFill>
              </a:rPr>
              <a:t>实现</a:t>
            </a:r>
            <a:r>
              <a:rPr lang="zh-CN" altLang="en-US" dirty="0">
                <a:solidFill>
                  <a:srgbClr val="0070C0"/>
                </a:solidFill>
              </a:rPr>
              <a:t>光敏</a:t>
            </a:r>
            <a:r>
              <a:rPr lang="zh-CN" altLang="zh-CN" dirty="0">
                <a:solidFill>
                  <a:srgbClr val="0070C0"/>
                </a:solidFill>
              </a:rPr>
              <a:t>等传感器信息采集</a:t>
            </a:r>
            <a:endParaRPr lang="en-US" altLang="zh-CN" dirty="0">
              <a:solidFill>
                <a:srgbClr val="0070C0"/>
              </a:solidFill>
            </a:endParaRPr>
          </a:p>
          <a:p>
            <a:pPr lvl="0"/>
            <a:endParaRPr lang="zh-CN" altLang="zh-CN" dirty="0">
              <a:solidFill>
                <a:srgbClr val="0070C0"/>
              </a:solidFill>
            </a:endParaRP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控制系统自动</a:t>
            </a:r>
            <a:r>
              <a:rPr lang="zh-CN" altLang="en-US" dirty="0">
                <a:solidFill>
                  <a:srgbClr val="0070C0"/>
                </a:solidFill>
              </a:rPr>
              <a:t>处理相应的</a:t>
            </a:r>
            <a:r>
              <a:rPr lang="zh-CN" altLang="zh-CN" dirty="0">
                <a:solidFill>
                  <a:srgbClr val="0070C0"/>
                </a:solidFill>
              </a:rPr>
              <a:t>信息</a:t>
            </a:r>
          </a:p>
          <a:p>
            <a:pPr lvl="0"/>
            <a:endParaRPr lang="en-US" altLang="zh-CN" dirty="0">
              <a:solidFill>
                <a:srgbClr val="0070C0"/>
              </a:solidFill>
            </a:endParaRP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通过手机端了解家</a:t>
            </a:r>
            <a:r>
              <a:rPr lang="zh-CN" altLang="en-US" dirty="0">
                <a:solidFill>
                  <a:srgbClr val="0070C0"/>
                </a:solidFill>
              </a:rPr>
              <a:t>居</a:t>
            </a:r>
            <a:r>
              <a:rPr lang="zh-CN" altLang="zh-CN" dirty="0">
                <a:solidFill>
                  <a:srgbClr val="0070C0"/>
                </a:solidFill>
              </a:rPr>
              <a:t>实时</a:t>
            </a:r>
            <a:r>
              <a:rPr lang="zh-CN" altLang="en-US" dirty="0">
                <a:solidFill>
                  <a:srgbClr val="0070C0"/>
                </a:solidFill>
              </a:rPr>
              <a:t>情况</a:t>
            </a:r>
            <a:endParaRPr lang="zh-CN" altLang="zh-CN" dirty="0">
              <a:solidFill>
                <a:srgbClr val="0070C0"/>
              </a:solidFill>
            </a:endParaRPr>
          </a:p>
          <a:p>
            <a:r>
              <a:rPr lang="zh-CN" altLang="zh-CN" dirty="0">
                <a:solidFill>
                  <a:srgbClr val="0070C0"/>
                </a:solidFill>
              </a:rPr>
              <a:t>实物模拟家庭情景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20422" y="2422792"/>
            <a:ext cx="55399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扩展功能</a:t>
            </a:r>
          </a:p>
        </p:txBody>
      </p:sp>
      <p:sp>
        <p:nvSpPr>
          <p:cNvPr id="16" name="文本框 15"/>
          <p:cNvSpPr txBox="1"/>
          <p:nvPr/>
        </p:nvSpPr>
        <p:spPr>
          <a:xfrm rot="16200000">
            <a:off x="7821060" y="1630811"/>
            <a:ext cx="2400657" cy="3756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zh-CN" dirty="0">
                <a:solidFill>
                  <a:srgbClr val="0070C0"/>
                </a:solidFill>
              </a:rPr>
              <a:t>通过手机端控制系统根据不同指令对采集的信息做出不同的</a:t>
            </a:r>
            <a:r>
              <a:rPr lang="zh-CN" altLang="en-US" dirty="0">
                <a:solidFill>
                  <a:srgbClr val="0070C0"/>
                </a:solidFill>
              </a:rPr>
              <a:t>响应</a:t>
            </a:r>
            <a:endParaRPr lang="zh-CN" altLang="zh-CN" dirty="0">
              <a:solidFill>
                <a:srgbClr val="0070C0"/>
              </a:solidFill>
            </a:endParaRP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实现传感器采集的信息通过无线传输给协调器，然后由协调器传输给</a:t>
            </a:r>
            <a:r>
              <a:rPr lang="zh-CN" altLang="en-US" dirty="0">
                <a:solidFill>
                  <a:srgbClr val="0070C0"/>
                </a:solidFill>
              </a:rPr>
              <a:t>中控电脑</a:t>
            </a:r>
            <a:endParaRPr lang="zh-CN" altLang="zh-CN" dirty="0">
              <a:solidFill>
                <a:srgbClr val="0070C0"/>
              </a:solidFill>
            </a:endParaRP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增加人脸识别模块来实现人脸识别门禁系统，并保证其识别的准确率</a:t>
            </a:r>
            <a:endParaRPr lang="zh-CN" altLang="zh-CN" dirty="0"/>
          </a:p>
          <a:p>
            <a:pPr algn="ctr"/>
            <a:endParaRPr lang="zh-CN" altLang="en-US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2668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10600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3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6266399" y="1317171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11D9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66399" y="2227448"/>
            <a:ext cx="4154311" cy="375512"/>
          </a:xfrm>
          <a:prstGeom prst="rect">
            <a:avLst/>
          </a:prstGeom>
          <a:solidFill>
            <a:srgbClr val="11D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29440" y="2189348"/>
            <a:ext cx="27510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沙翔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U201313508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3065" y="265101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1D9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传感器数据信息采集模块</a:t>
            </a:r>
          </a:p>
        </p:txBody>
      </p:sp>
      <p:sp>
        <p:nvSpPr>
          <p:cNvPr id="24" name="矩形 23"/>
          <p:cNvSpPr/>
          <p:nvPr/>
        </p:nvSpPr>
        <p:spPr>
          <a:xfrm>
            <a:off x="1724316" y="1331239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737942" y="2236762"/>
            <a:ext cx="4154311" cy="366197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800983" y="2189348"/>
            <a:ext cx="3058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邢志东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U201313501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0983" y="27320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</a:rPr>
              <a:t>人脸识别模块</a:t>
            </a:r>
            <a:endParaRPr lang="zh-CN" altLang="en-US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37942" y="3991383"/>
            <a:ext cx="4154311" cy="2336800"/>
          </a:xfrm>
          <a:prstGeom prst="rect">
            <a:avLst/>
          </a:prstGeom>
          <a:solidFill>
            <a:schemeClr val="bg1"/>
          </a:solidFill>
          <a:ln>
            <a:solidFill>
              <a:srgbClr val="2CC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737942" y="4901660"/>
            <a:ext cx="4154311" cy="375512"/>
          </a:xfrm>
          <a:prstGeom prst="rect">
            <a:avLst/>
          </a:prstGeom>
          <a:solidFill>
            <a:srgbClr val="2CC6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800983" y="4863560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江妮娜 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U201314618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00983" y="532301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CC6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微信公众号的搭建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800983" y="3037447"/>
            <a:ext cx="3482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树莓派与</a:t>
            </a:r>
            <a:r>
              <a:rPr lang="en-US" altLang="zh-CN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ZigBee</a:t>
            </a:r>
            <a:r>
              <a:rPr lang="zh-CN" altLang="en-US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协调器间的通信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329440" y="3022630"/>
            <a:ext cx="2792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11D9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Zigbee</a:t>
            </a:r>
            <a:r>
              <a:rPr lang="zh-CN" altLang="en-US" dirty="0">
                <a:solidFill>
                  <a:srgbClr val="11D9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板间无线通信模块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800983" y="566263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CC6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网页设计与实现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159262" y="6028470"/>
            <a:ext cx="1786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系统框图</a:t>
            </a:r>
          </a:p>
        </p:txBody>
      </p:sp>
      <p:sp>
        <p:nvSpPr>
          <p:cNvPr id="10" name="圆角右箭头 9"/>
          <p:cNvSpPr/>
          <p:nvPr/>
        </p:nvSpPr>
        <p:spPr>
          <a:xfrm rot="5400000">
            <a:off x="7202577" y="3961070"/>
            <a:ext cx="983433" cy="2855792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5650" y="22416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B0F0"/>
                </a:solidFill>
              </a:rPr>
              <a:t>团队分工</a:t>
            </a:r>
          </a:p>
        </p:txBody>
      </p:sp>
    </p:spTree>
    <p:extLst>
      <p:ext uri="{BB962C8B-B14F-4D97-AF65-F5344CB8AC3E}">
        <p14:creationId xmlns:p14="http://schemas.microsoft.com/office/powerpoint/2010/main" val="3385645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732" y="19764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4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320" y="2003581"/>
            <a:ext cx="536825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/>
              <a:t>系统框图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748" y="0"/>
            <a:ext cx="10550769" cy="702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6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52815" y="254299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800" dirty="0">
                <a:solidFill>
                  <a:srgbClr val="0070C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演示视频</a:t>
            </a: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7882716" y="1791182"/>
            <a:ext cx="2400657" cy="39042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85D0EB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    </a:t>
            </a:r>
            <a:r>
              <a:rPr kumimoji="1" lang="zh-CN" altLang="en-US" sz="4800" dirty="0">
                <a:solidFill>
                  <a:srgbClr val="00B0F0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系统特色</a:t>
            </a:r>
            <a:endParaRPr kumimoji="1" lang="en-US" altLang="zh-CN" sz="4800" dirty="0">
              <a:solidFill>
                <a:srgbClr val="00B0F0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  <a:p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人脸识别门禁监控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ZigBee</a:t>
            </a:r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板间无线通信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微信远程控制系统</a:t>
            </a:r>
          </a:p>
        </p:txBody>
      </p:sp>
      <p:sp>
        <p:nvSpPr>
          <p:cNvPr id="15" name="矩形 14"/>
          <p:cNvSpPr/>
          <p:nvPr/>
        </p:nvSpPr>
        <p:spPr>
          <a:xfrm>
            <a:off x="444803" y="13198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861608" y="221228"/>
            <a:ext cx="276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5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3589" y="221228"/>
            <a:ext cx="3242741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效果演示</a:t>
            </a:r>
          </a:p>
        </p:txBody>
      </p:sp>
    </p:spTree>
    <p:extLst>
      <p:ext uri="{BB962C8B-B14F-4D97-AF65-F5344CB8AC3E}">
        <p14:creationId xmlns:p14="http://schemas.microsoft.com/office/powerpoint/2010/main" val="2846552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10600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6055" y="19764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6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3836" y="272181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调试经历与心得感悟</a:t>
            </a:r>
          </a:p>
        </p:txBody>
      </p:sp>
      <p:sp>
        <p:nvSpPr>
          <p:cNvPr id="8" name="矩形 7"/>
          <p:cNvSpPr/>
          <p:nvPr/>
        </p:nvSpPr>
        <p:spPr>
          <a:xfrm>
            <a:off x="1739900" y="1930181"/>
            <a:ext cx="4154311" cy="2684022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09197" y="1916113"/>
            <a:ext cx="4154311" cy="2698090"/>
          </a:xfrm>
          <a:prstGeom prst="rect">
            <a:avLst/>
          </a:prstGeom>
          <a:solidFill>
            <a:schemeClr val="bg1"/>
          </a:solidFill>
          <a:ln>
            <a:solidFill>
              <a:srgbClr val="219D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32233" y="2041922"/>
            <a:ext cx="1768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问题与解决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59398" y="3057255"/>
            <a:ext cx="3669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、微信公众测试号服务不稳定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49898" y="3395809"/>
            <a:ext cx="3413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、人体红外传感器过于灵敏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10629" y="3795919"/>
            <a:ext cx="3413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、硬件开发工具的使用问题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31398" y="20419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心得与感悟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31398" y="3057255"/>
            <a:ext cx="2387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、硬件非一日入门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31398" y="3395809"/>
            <a:ext cx="3669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、团队成员间沟通协调很重要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331398" y="3779493"/>
            <a:ext cx="4032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、学会利用网上丰富的学习资源</a:t>
            </a:r>
          </a:p>
        </p:txBody>
      </p:sp>
      <p:sp>
        <p:nvSpPr>
          <p:cNvPr id="4" name="矩形 3"/>
          <p:cNvSpPr/>
          <p:nvPr/>
        </p:nvSpPr>
        <p:spPr>
          <a:xfrm>
            <a:off x="2575968" y="4134473"/>
            <a:ext cx="10182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</a:t>
            </a:r>
            <a:endParaRPr lang="zh-CN" altLang="en-US" sz="20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03724" y="4134473"/>
            <a:ext cx="10182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…………</a:t>
            </a:r>
            <a:endParaRPr lang="zh-CN" altLang="en-US" sz="2000" dirty="0">
              <a:solidFill>
                <a:srgbClr val="219D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751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1608" y="1755492"/>
            <a:ext cx="8956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将受控电路的等效元件换为真正的受控器件</a:t>
            </a:r>
          </a:p>
        </p:txBody>
      </p:sp>
      <p:sp>
        <p:nvSpPr>
          <p:cNvPr id="12" name="文本框 11"/>
          <p:cNvSpPr txBox="1"/>
          <p:nvPr/>
        </p:nvSpPr>
        <p:spPr>
          <a:xfrm rot="16200000">
            <a:off x="6572690" y="396635"/>
            <a:ext cx="738664" cy="82288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</a:t>
            </a:r>
            <a:r>
              <a:rPr lang="en-US" altLang="zh-CN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ZigBee</a:t>
            </a:r>
            <a:r>
              <a:rPr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的工作状态以节省能耗</a:t>
            </a:r>
          </a:p>
        </p:txBody>
      </p:sp>
      <p:sp>
        <p:nvSpPr>
          <p:cNvPr id="15" name="矩形 14"/>
          <p:cNvSpPr/>
          <p:nvPr/>
        </p:nvSpPr>
        <p:spPr>
          <a:xfrm>
            <a:off x="444803" y="13198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861605" y="221228"/>
            <a:ext cx="474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7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33994" y="285379"/>
            <a:ext cx="5261592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/>
              <a:t>可改进与提高之处</a:t>
            </a:r>
          </a:p>
        </p:txBody>
      </p:sp>
      <p:sp>
        <p:nvSpPr>
          <p:cNvPr id="3" name="矩形 2"/>
          <p:cNvSpPr/>
          <p:nvPr/>
        </p:nvSpPr>
        <p:spPr>
          <a:xfrm>
            <a:off x="1793492" y="2948606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采用收费的网络服务来获取更稳定的服务</a:t>
            </a:r>
          </a:p>
        </p:txBody>
      </p:sp>
    </p:spTree>
    <p:extLst>
      <p:ext uri="{BB962C8B-B14F-4D97-AF65-F5344CB8AC3E}">
        <p14:creationId xmlns:p14="http://schemas.microsoft.com/office/powerpoint/2010/main" val="575143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0598" y="0"/>
            <a:ext cx="1208012" cy="1041622"/>
          </a:xfrm>
          <a:prstGeom prst="rect">
            <a:avLst/>
          </a:prstGeom>
          <a:solidFill>
            <a:srgbClr val="219D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732" y="19764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Arial" panose="020B0604020202020204" pitchFamily="34" charset="0"/>
                <a:ea typeface="方正大黑_GBK" panose="03000509000000000000" pitchFamily="65" charset="-122"/>
                <a:cs typeface="Arial" panose="020B0604020202020204" pitchFamily="34" charset="0"/>
              </a:rPr>
              <a:t>8</a:t>
            </a:r>
            <a:endParaRPr kumimoji="1"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方正大黑_GBK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320" y="2003581"/>
            <a:ext cx="536825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rgbClr val="219DC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/>
              <a:t>元件清单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037207"/>
              </p:ext>
            </p:extLst>
          </p:nvPr>
        </p:nvGraphicFramePr>
        <p:xfrm>
          <a:off x="3446585" y="226478"/>
          <a:ext cx="7863840" cy="64992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31920">
                  <a:extLst>
                    <a:ext uri="{9D8B030D-6E8A-4147-A177-3AD203B41FA5}">
                      <a16:colId xmlns:a16="http://schemas.microsoft.com/office/drawing/2014/main" xmlns="" val="1415302787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xmlns="" val="4188183306"/>
                    </a:ext>
                  </a:extLst>
                </a:gridCol>
              </a:tblGrid>
              <a:tr h="3807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元件名称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数量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15596405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 smtClean="0">
                          <a:effectLst/>
                        </a:rPr>
                        <a:t>CC2530 </a:t>
                      </a:r>
                      <a:r>
                        <a:rPr lang="en-US" sz="1050" kern="100" dirty="0" err="1" smtClean="0">
                          <a:effectLst/>
                        </a:rPr>
                        <a:t>ZigBee</a:t>
                      </a:r>
                      <a:r>
                        <a:rPr lang="zh-CN" sz="1050" kern="100" dirty="0">
                          <a:effectLst/>
                        </a:rPr>
                        <a:t>开发板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两</a:t>
                      </a:r>
                      <a:r>
                        <a:rPr lang="zh-CN" sz="1050" kern="100" dirty="0" smtClean="0">
                          <a:effectLst/>
                        </a:rPr>
                        <a:t>套</a:t>
                      </a:r>
                      <a:r>
                        <a:rPr lang="en-US" altLang="zh-CN" sz="1050" kern="100" dirty="0" smtClean="0">
                          <a:effectLst/>
                        </a:rPr>
                        <a:t> 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6738882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树莓派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一</a:t>
                      </a:r>
                      <a:r>
                        <a:rPr lang="zh-CN" sz="1050" kern="100" dirty="0" smtClean="0">
                          <a:effectLst/>
                        </a:rPr>
                        <a:t>套</a:t>
                      </a:r>
                      <a:r>
                        <a:rPr lang="en-US" altLang="zh-CN" sz="1050" kern="100" dirty="0" smtClean="0">
                          <a:effectLst/>
                        </a:rPr>
                        <a:t> 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74149980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温湿度传感器模块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50272403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光敏传感器模块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13032561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烟雾传感器模块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0806957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人体红外传感器模块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66701684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摄像头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smtClean="0">
                          <a:effectLst/>
                        </a:rPr>
                        <a:t>1</a:t>
                      </a:r>
                      <a:r>
                        <a:rPr lang="en-US" altLang="zh-CN" sz="1050" kern="100" smtClean="0">
                          <a:effectLst/>
                        </a:rPr>
                        <a:t> 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1567551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3.7V</a:t>
                      </a:r>
                      <a:r>
                        <a:rPr lang="zh-CN" sz="1050" kern="100">
                          <a:effectLst/>
                        </a:rPr>
                        <a:t>充电锂电池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r>
                        <a:rPr lang="zh-CN" sz="1050" kern="100">
                          <a:effectLst/>
                        </a:rPr>
                        <a:t>节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74428343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串口线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67044514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电池充电器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4103843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5V3A</a:t>
                      </a:r>
                      <a:r>
                        <a:rPr lang="zh-CN" sz="1050" kern="100">
                          <a:effectLst/>
                        </a:rPr>
                        <a:t>插座电源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37040091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洞洞板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54099832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仿真器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01717693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焊锡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一管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76601595"/>
                  </a:ext>
                </a:extLst>
              </a:tr>
              <a:tr h="3518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Led</a:t>
                      </a:r>
                      <a:r>
                        <a:rPr lang="zh-CN" sz="1050" kern="100">
                          <a:effectLst/>
                        </a:rPr>
                        <a:t>灯、按键开关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若干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00779777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杜邦线、导线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若干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72010651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排座、排针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若干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67955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9124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E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424</Words>
  <Application>Microsoft Office PowerPoint</Application>
  <PresentationFormat>宽屏</PresentationFormat>
  <Paragraphs>107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等线</vt:lpstr>
      <vt:lpstr>等线 Light</vt:lpstr>
      <vt:lpstr>方正超粗黑_GBK</vt:lpstr>
      <vt:lpstr>方正大黑_GBK</vt:lpstr>
      <vt:lpstr>宋体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Shawn</dc:creator>
  <cp:lastModifiedBy>Microsoft</cp:lastModifiedBy>
  <cp:revision>27</cp:revision>
  <dcterms:created xsi:type="dcterms:W3CDTF">2016-06-27T16:18:01Z</dcterms:created>
  <dcterms:modified xsi:type="dcterms:W3CDTF">2017-06-03T14:03:39Z</dcterms:modified>
</cp:coreProperties>
</file>